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3" r:id="rId2"/>
    <p:sldId id="264" r:id="rId3"/>
    <p:sldId id="282" r:id="rId4"/>
    <p:sldId id="321" r:id="rId5"/>
    <p:sldId id="322" r:id="rId6"/>
    <p:sldId id="323" r:id="rId7"/>
    <p:sldId id="330" r:id="rId8"/>
    <p:sldId id="324" r:id="rId9"/>
    <p:sldId id="325" r:id="rId10"/>
    <p:sldId id="326" r:id="rId11"/>
    <p:sldId id="331" r:id="rId12"/>
    <p:sldId id="327" r:id="rId13"/>
    <p:sldId id="328" r:id="rId14"/>
    <p:sldId id="329" r:id="rId15"/>
    <p:sldId id="332" r:id="rId16"/>
    <p:sldId id="333" r:id="rId17"/>
    <p:sldId id="334" r:id="rId18"/>
    <p:sldId id="335" r:id="rId19"/>
    <p:sldId id="336" r:id="rId20"/>
    <p:sldId id="337" r:id="rId21"/>
    <p:sldId id="338" r:id="rId22"/>
    <p:sldId id="339" r:id="rId23"/>
    <p:sldId id="340" r:id="rId24"/>
    <p:sldId id="341" r:id="rId25"/>
    <p:sldId id="345" r:id="rId26"/>
    <p:sldId id="342" r:id="rId27"/>
    <p:sldId id="344" r:id="rId28"/>
    <p:sldId id="346" r:id="rId29"/>
    <p:sldId id="347" r:id="rId30"/>
    <p:sldId id="26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Dorman" initials="PD" lastIdx="1" clrIdx="0">
    <p:extLst>
      <p:ext uri="{19B8F6BF-5375-455C-9EA6-DF929625EA0E}">
        <p15:presenceInfo xmlns:p15="http://schemas.microsoft.com/office/powerpoint/2012/main" userId="f42c65e9778171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2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49" autoAdjust="0"/>
  </p:normalViewPr>
  <p:slideViewPr>
    <p:cSldViewPr snapToGrid="0">
      <p:cViewPr varScale="1">
        <p:scale>
          <a:sx n="63" d="100"/>
          <a:sy n="63" d="100"/>
        </p:scale>
        <p:origin x="8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41AE1-0F2C-4A8E-A00A-BDF7CFC52C37}" type="datetimeFigureOut">
              <a:rPr lang="en-GB" smtClean="0"/>
              <a:t>03/03/2019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9C4B4-CE5D-455D-B186-AE552F0F64FE}" type="slidenum">
              <a:rPr lang="en-GB" smtClean="0"/>
              <a:t>‹#›</a:t>
            </a:fld>
            <a:endParaRPr lang="en-GB"/>
          </a:p>
        </p:txBody>
      </p:sp>
    </p:spTree>
    <p:extLst>
      <p:ext uri="{BB962C8B-B14F-4D97-AF65-F5344CB8AC3E}">
        <p14:creationId xmlns:p14="http://schemas.microsoft.com/office/powerpoint/2010/main" val="422806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7A9C4B4-CE5D-455D-B186-AE552F0F64FE}" type="slidenum">
              <a:rPr lang="en-GB" smtClean="0"/>
              <a:t>12</a:t>
            </a:fld>
            <a:endParaRPr lang="en-GB"/>
          </a:p>
        </p:txBody>
      </p:sp>
    </p:spTree>
    <p:extLst>
      <p:ext uri="{BB962C8B-B14F-4D97-AF65-F5344CB8AC3E}">
        <p14:creationId xmlns:p14="http://schemas.microsoft.com/office/powerpoint/2010/main" val="195843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788300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00758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83593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59495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4D4C58-ECA2-4B5B-9475-E9E374DDABAB}" type="datetimeFigureOut">
              <a:rPr lang="en-GB" smtClean="0"/>
              <a:t>03/03/2019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160119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357373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24D4C58-ECA2-4B5B-9475-E9E374DDABAB}" type="datetimeFigureOut">
              <a:rPr lang="en-GB" smtClean="0"/>
              <a:t>03/03/2019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199978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124D4C58-ECA2-4B5B-9475-E9E374DDABAB}" type="datetimeFigureOut">
              <a:rPr lang="en-GB" smtClean="0"/>
              <a:t>03/03/2019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274982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4D4C58-ECA2-4B5B-9475-E9E374DDABAB}" type="datetimeFigureOut">
              <a:rPr lang="en-GB" smtClean="0"/>
              <a:t>03/03/2019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48381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123421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4D4C58-ECA2-4B5B-9475-E9E374DDABAB}" type="datetimeFigureOut">
              <a:rPr lang="en-GB" smtClean="0"/>
              <a:t>03/03/2019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CAC058-74E2-41BC-BFF6-61FCA27EAFAA}" type="slidenum">
              <a:rPr lang="en-GB" smtClean="0"/>
              <a:t>‹#›</a:t>
            </a:fld>
            <a:endParaRPr lang="en-GB"/>
          </a:p>
        </p:txBody>
      </p:sp>
    </p:spTree>
    <p:extLst>
      <p:ext uri="{BB962C8B-B14F-4D97-AF65-F5344CB8AC3E}">
        <p14:creationId xmlns:p14="http://schemas.microsoft.com/office/powerpoint/2010/main" val="687359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4D4C58-ECA2-4B5B-9475-E9E374DDABAB}" type="datetimeFigureOut">
              <a:rPr lang="en-GB" smtClean="0"/>
              <a:t>03/03/2019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AC058-74E2-41BC-BFF6-61FCA27EAFAA}" type="slidenum">
              <a:rPr lang="en-GB" smtClean="0"/>
              <a:t>‹#›</a:t>
            </a:fld>
            <a:endParaRPr lang="en-GB"/>
          </a:p>
        </p:txBody>
      </p:sp>
    </p:spTree>
    <p:extLst>
      <p:ext uri="{BB962C8B-B14F-4D97-AF65-F5344CB8AC3E}">
        <p14:creationId xmlns:p14="http://schemas.microsoft.com/office/powerpoint/2010/main" val="3107316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gelatofior.com/contact-u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hyperlink" Target="https://visme.co/blog/elements-principles-good-design/" TargetMode="External"/><Relationship Id="rId7" Type="http://schemas.openxmlformats.org/officeDocument/2006/relationships/hyperlink" Target="http://fabrikbrands.com/the-psychology-of-logo-shapes/" TargetMode="External"/><Relationship Id="rId2" Type="http://schemas.openxmlformats.org/officeDocument/2006/relationships/hyperlink" Target="https://www.lifewire.com/lines-in-typography-1078106" TargetMode="External"/><Relationship Id="rId1" Type="http://schemas.openxmlformats.org/officeDocument/2006/relationships/slideLayout" Target="../slideLayouts/slideLayout2.xml"/><Relationship Id="rId6" Type="http://schemas.openxmlformats.org/officeDocument/2006/relationships/hyperlink" Target="https://visme.co/blog/geometric-meanings/" TargetMode="External"/><Relationship Id="rId5" Type="http://schemas.openxmlformats.org/officeDocument/2006/relationships/hyperlink" Target="https://1stwebdesigner.com/graphic-design-basics-elements/" TargetMode="External"/><Relationship Id="rId4" Type="http://schemas.openxmlformats.org/officeDocument/2006/relationships/hyperlink" Target="https://www.sitepoint.com/elements-of-design-the-lin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lifewire.com/shape-design-principle-3470055" TargetMode="External"/><Relationship Id="rId2" Type="http://schemas.openxmlformats.org/officeDocument/2006/relationships/hyperlink" Target="https://blog.hubspot.com/marketing/elements-of-graphic-design"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www.lifewire.com/direction-design-principle-3470051" TargetMode="External"/><Relationship Id="rId4" Type="http://schemas.openxmlformats.org/officeDocument/2006/relationships/hyperlink" Target="https://vanseodesign.com/web-design/size-scale-propor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199" y="2333308"/>
            <a:ext cx="5047750" cy="2204642"/>
          </a:xfrm>
          <a:prstGeom prst="rect">
            <a:avLst/>
          </a:prstGeom>
        </p:spPr>
      </p:pic>
      <p:sp>
        <p:nvSpPr>
          <p:cNvPr id="6" name="TextBox 5"/>
          <p:cNvSpPr txBox="1"/>
          <p:nvPr/>
        </p:nvSpPr>
        <p:spPr>
          <a:xfrm>
            <a:off x="1299495" y="2783624"/>
            <a:ext cx="4408836" cy="1754326"/>
          </a:xfrm>
          <a:prstGeom prst="rect">
            <a:avLst/>
          </a:prstGeom>
          <a:noFill/>
        </p:spPr>
        <p:txBody>
          <a:bodyPr wrap="none" rtlCol="0">
            <a:spAutoFit/>
          </a:bodyPr>
          <a:lstStyle/>
          <a:p>
            <a:r>
              <a:rPr lang="en-GB" sz="5400" dirty="0">
                <a:solidFill>
                  <a:srgbClr val="AC238D"/>
                </a:solidFill>
              </a:rPr>
              <a:t>Graphic Design</a:t>
            </a:r>
          </a:p>
          <a:p>
            <a:r>
              <a:rPr lang="en-GB" sz="5400" dirty="0">
                <a:solidFill>
                  <a:srgbClr val="AC238D"/>
                </a:solidFill>
              </a:rPr>
              <a:t>Elements</a:t>
            </a:r>
            <a:endParaRPr lang="en-GB" sz="4000" dirty="0">
              <a:solidFill>
                <a:srgbClr val="AC238D"/>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3834" y="2413124"/>
            <a:ext cx="4726230" cy="2953893"/>
          </a:xfrm>
          <a:prstGeom prst="rect">
            <a:avLst/>
          </a:prstGeom>
        </p:spPr>
      </p:pic>
    </p:spTree>
    <p:extLst>
      <p:ext uri="{BB962C8B-B14F-4D97-AF65-F5344CB8AC3E}">
        <p14:creationId xmlns:p14="http://schemas.microsoft.com/office/powerpoint/2010/main" val="146317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58333E-6 4.07407E-6 L 0.36941 -0.39676 " pathEditMode="relative" rAng="0" ptsTypes="AA">
                                      <p:cBhvr>
                                        <p:cTn id="6" dur="2000" fill="hold"/>
                                        <p:tgtEl>
                                          <p:spTgt spid="4"/>
                                        </p:tgtEl>
                                        <p:attrNameLst>
                                          <p:attrName>ppt_x</p:attrName>
                                          <p:attrName>ppt_y</p:attrName>
                                        </p:attrNameLst>
                                      </p:cBhvr>
                                      <p:rCtr x="18464" y="-19838"/>
                                    </p:animMotion>
                                  </p:childTnLst>
                                </p:cTn>
                              </p:par>
                              <p:par>
                                <p:cTn id="7" presetID="6" presetClass="emph" presetSubtype="0" fill="hold" nodeType="withEffect">
                                  <p:stCondLst>
                                    <p:cond delay="0"/>
                                  </p:stCondLst>
                                  <p:childTnLst>
                                    <p:animScale>
                                      <p:cBhvr>
                                        <p:cTn id="8" dur="2000" fill="hold"/>
                                        <p:tgtEl>
                                          <p:spTgt spid="4"/>
                                        </p:tgtEl>
                                      </p:cBhvr>
                                      <p:by x="50000" y="50000"/>
                                    </p:animScale>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3" name="Picture 2">
            <a:hlinkClick r:id="rId3"/>
            <a:extLst>
              <a:ext uri="{FF2B5EF4-FFF2-40B4-BE49-F238E27FC236}">
                <a16:creationId xmlns:a16="http://schemas.microsoft.com/office/drawing/2014/main" id="{2D0CB067-E267-441A-A56C-0E720A1E8746}"/>
              </a:ext>
            </a:extLst>
          </p:cNvPr>
          <p:cNvPicPr>
            <a:picLocks noChangeAspect="1"/>
          </p:cNvPicPr>
          <p:nvPr/>
        </p:nvPicPr>
        <p:blipFill>
          <a:blip r:embed="rId4"/>
          <a:stretch>
            <a:fillRect/>
          </a:stretch>
        </p:blipFill>
        <p:spPr>
          <a:xfrm>
            <a:off x="1057714" y="1575649"/>
            <a:ext cx="9840058" cy="4723228"/>
          </a:xfrm>
          <a:prstGeom prst="rect">
            <a:avLst/>
          </a:prstGeom>
        </p:spPr>
      </p:pic>
    </p:spTree>
    <p:extLst>
      <p:ext uri="{BB962C8B-B14F-4D97-AF65-F5344CB8AC3E}">
        <p14:creationId xmlns:p14="http://schemas.microsoft.com/office/powerpoint/2010/main" val="67248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5" name="Picture 4" descr="File:IBM logo.svg - Wikipedia"/>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831" y="2904148"/>
            <a:ext cx="4047893" cy="1619157"/>
          </a:xfrm>
          <a:prstGeom prst="rect">
            <a:avLst/>
          </a:prstGeom>
        </p:spPr>
      </p:pic>
      <p:pic>
        <p:nvPicPr>
          <p:cNvPr id="7" name="Picture 6" descr="Fichier:SoundCloud logo.png — Wikipédia"/>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7570" y="2597602"/>
            <a:ext cx="3914078" cy="2232248"/>
          </a:xfrm>
          <a:prstGeom prst="rect">
            <a:avLst/>
          </a:prstGeom>
        </p:spPr>
      </p:pic>
    </p:spTree>
    <p:extLst>
      <p:ext uri="{BB962C8B-B14F-4D97-AF65-F5344CB8AC3E}">
        <p14:creationId xmlns:p14="http://schemas.microsoft.com/office/powerpoint/2010/main" val="293673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2677656"/>
          </a:xfrm>
          <a:prstGeom prst="rect">
            <a:avLst/>
          </a:prstGeom>
        </p:spPr>
        <p:txBody>
          <a:bodyPr wrap="square">
            <a:spAutoFit/>
          </a:bodyPr>
          <a:lstStyle/>
          <a:p>
            <a:pPr algn="just"/>
            <a:r>
              <a:rPr lang="en-GB" sz="2400" dirty="0"/>
              <a:t>The shape is the second most used element of a web design. They are actually lines combined in different shapes. The forms are still popular and this is because if there is something that needs to stand out, shapes are one of the ways to do it.</a:t>
            </a:r>
          </a:p>
          <a:p>
            <a:pPr algn="just"/>
            <a:endParaRPr lang="en-GB" sz="2400" dirty="0"/>
          </a:p>
          <a:p>
            <a:pPr algn="just"/>
            <a:r>
              <a:rPr lang="en-GB" sz="2400" dirty="0"/>
              <a:t>There can be circles, squares, rectangles, triangles or any other abstract shape; most of the designs include at least one of these. Minimalistic designs use it a lot, because they are often based on illustrations and drawings.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091966" cy="461665"/>
          </a:xfrm>
          <a:prstGeom prst="rect">
            <a:avLst/>
          </a:prstGeom>
          <a:noFill/>
        </p:spPr>
        <p:txBody>
          <a:bodyPr wrap="none" rtlCol="0">
            <a:spAutoFit/>
          </a:bodyPr>
          <a:lstStyle/>
          <a:p>
            <a:r>
              <a:rPr lang="en-GB" sz="2400" b="1" dirty="0">
                <a:solidFill>
                  <a:srgbClr val="AC238D"/>
                </a:solidFill>
              </a:rPr>
              <a:t>Shapes</a:t>
            </a:r>
          </a:p>
        </p:txBody>
      </p:sp>
      <p:pic>
        <p:nvPicPr>
          <p:cNvPr id="3" name="Picture 2">
            <a:extLst>
              <a:ext uri="{FF2B5EF4-FFF2-40B4-BE49-F238E27FC236}">
                <a16:creationId xmlns:a16="http://schemas.microsoft.com/office/drawing/2014/main" id="{4F6E07C7-B89E-4BDA-AD86-5EABE76C11E4}"/>
              </a:ext>
            </a:extLst>
          </p:cNvPr>
          <p:cNvPicPr>
            <a:picLocks noChangeAspect="1"/>
          </p:cNvPicPr>
          <p:nvPr/>
        </p:nvPicPr>
        <p:blipFill>
          <a:blip r:embed="rId4"/>
          <a:stretch>
            <a:fillRect/>
          </a:stretch>
        </p:blipFill>
        <p:spPr>
          <a:xfrm>
            <a:off x="7849772" y="4092928"/>
            <a:ext cx="3926592" cy="2580332"/>
          </a:xfrm>
          <a:prstGeom prst="rect">
            <a:avLst/>
          </a:prstGeom>
        </p:spPr>
      </p:pic>
    </p:spTree>
    <p:extLst>
      <p:ext uri="{BB962C8B-B14F-4D97-AF65-F5344CB8AC3E}">
        <p14:creationId xmlns:p14="http://schemas.microsoft.com/office/powerpoint/2010/main" val="362061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569660"/>
          </a:xfrm>
          <a:prstGeom prst="rect">
            <a:avLst/>
          </a:prstGeom>
        </p:spPr>
        <p:txBody>
          <a:bodyPr wrap="square">
            <a:spAutoFit/>
          </a:bodyPr>
          <a:lstStyle/>
          <a:p>
            <a:pPr algn="just"/>
            <a:r>
              <a:rPr lang="en-GB" sz="2400" dirty="0"/>
              <a:t>Like lines, shapes are also associated by the human mind with different movements. For example, circles are associated with movement and nature, while squares are often seen as structured, basic designs. Just like with the lines, the colour, style, background or texture of a shape can totally change the viewer’s perception.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091966" cy="461665"/>
          </a:xfrm>
          <a:prstGeom prst="rect">
            <a:avLst/>
          </a:prstGeom>
          <a:noFill/>
        </p:spPr>
        <p:txBody>
          <a:bodyPr wrap="none" rtlCol="0">
            <a:spAutoFit/>
          </a:bodyPr>
          <a:lstStyle/>
          <a:p>
            <a:r>
              <a:rPr lang="en-GB" sz="2400" b="1" dirty="0">
                <a:solidFill>
                  <a:srgbClr val="AC238D"/>
                </a:solidFill>
              </a:rPr>
              <a:t>Shapes</a:t>
            </a:r>
          </a:p>
        </p:txBody>
      </p:sp>
      <p:pic>
        <p:nvPicPr>
          <p:cNvPr id="3" name="Picture 2">
            <a:extLst>
              <a:ext uri="{FF2B5EF4-FFF2-40B4-BE49-F238E27FC236}">
                <a16:creationId xmlns:a16="http://schemas.microsoft.com/office/drawing/2014/main" id="{3C752704-73F5-4428-9E12-0ABDAE2FA897}"/>
              </a:ext>
            </a:extLst>
          </p:cNvPr>
          <p:cNvPicPr>
            <a:picLocks noChangeAspect="1"/>
          </p:cNvPicPr>
          <p:nvPr/>
        </p:nvPicPr>
        <p:blipFill>
          <a:blip r:embed="rId3"/>
          <a:stretch>
            <a:fillRect/>
          </a:stretch>
        </p:blipFill>
        <p:spPr>
          <a:xfrm>
            <a:off x="4153699" y="3811390"/>
            <a:ext cx="3926164" cy="2584928"/>
          </a:xfrm>
          <a:prstGeom prst="rect">
            <a:avLst/>
          </a:prstGeom>
        </p:spPr>
      </p:pic>
    </p:spTree>
    <p:extLst>
      <p:ext uri="{BB962C8B-B14F-4D97-AF65-F5344CB8AC3E}">
        <p14:creationId xmlns:p14="http://schemas.microsoft.com/office/powerpoint/2010/main" val="477071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938992"/>
          </a:xfrm>
          <a:prstGeom prst="rect">
            <a:avLst/>
          </a:prstGeom>
        </p:spPr>
        <p:txBody>
          <a:bodyPr wrap="square">
            <a:spAutoFit/>
          </a:bodyPr>
          <a:lstStyle/>
          <a:p>
            <a:pPr algn="just"/>
            <a:r>
              <a:rPr lang="en-GB" sz="2400" dirty="0"/>
              <a:t>There are three basic types of shapes: </a:t>
            </a:r>
          </a:p>
          <a:p>
            <a:pPr algn="just"/>
            <a:endParaRPr lang="en-GB" sz="2400" dirty="0"/>
          </a:p>
          <a:p>
            <a:pPr marL="1257300" lvl="2" indent="-342900" algn="just">
              <a:buClr>
                <a:srgbClr val="AC238D"/>
              </a:buClr>
              <a:buFont typeface="Arial" panose="020B0604020202020204" pitchFamily="34" charset="0"/>
              <a:buChar char="•"/>
            </a:pPr>
            <a:r>
              <a:rPr lang="en-GB" sz="2400" dirty="0"/>
              <a:t>Geometric shapes</a:t>
            </a:r>
          </a:p>
          <a:p>
            <a:pPr marL="1257300" lvl="2" indent="-342900" algn="just">
              <a:buClr>
                <a:srgbClr val="AC238D"/>
              </a:buClr>
              <a:buFont typeface="Arial" panose="020B0604020202020204" pitchFamily="34" charset="0"/>
              <a:buChar char="•"/>
            </a:pPr>
            <a:r>
              <a:rPr lang="en-GB" sz="2400" dirty="0"/>
              <a:t>Organic shapes</a:t>
            </a:r>
          </a:p>
          <a:p>
            <a:pPr marL="1257300" lvl="2" indent="-342900" algn="just">
              <a:buClr>
                <a:srgbClr val="AC238D"/>
              </a:buClr>
              <a:buFont typeface="Arial" panose="020B0604020202020204" pitchFamily="34" charset="0"/>
              <a:buChar char="•"/>
            </a:pPr>
            <a:r>
              <a:rPr lang="en-GB" sz="2400" dirty="0"/>
              <a:t>Abstract shapes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056973" cy="461665"/>
          </a:xfrm>
          <a:prstGeom prst="rect">
            <a:avLst/>
          </a:prstGeom>
          <a:noFill/>
        </p:spPr>
        <p:txBody>
          <a:bodyPr wrap="none" rtlCol="0">
            <a:spAutoFit/>
          </a:bodyPr>
          <a:lstStyle/>
          <a:p>
            <a:r>
              <a:rPr lang="en-GB" sz="2400" b="1" dirty="0">
                <a:solidFill>
                  <a:srgbClr val="AC238D"/>
                </a:solidFill>
              </a:rPr>
              <a:t>Shapes - Types</a:t>
            </a:r>
          </a:p>
        </p:txBody>
      </p:sp>
    </p:spTree>
    <p:extLst>
      <p:ext uri="{BB962C8B-B14F-4D97-AF65-F5344CB8AC3E}">
        <p14:creationId xmlns:p14="http://schemas.microsoft.com/office/powerpoint/2010/main" val="412558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785652"/>
          </a:xfrm>
          <a:prstGeom prst="rect">
            <a:avLst/>
          </a:prstGeom>
        </p:spPr>
        <p:txBody>
          <a:bodyPr wrap="square">
            <a:spAutoFit/>
          </a:bodyPr>
          <a:lstStyle/>
          <a:p>
            <a:pPr algn="just"/>
            <a:r>
              <a:rPr lang="en-GB" sz="2400" dirty="0"/>
              <a:t>Geometric shapes are your basic squares, rectangles, circles, triangles, and the like. These typically include sharp corners but may have rounded elements.</a:t>
            </a:r>
          </a:p>
          <a:p>
            <a:pPr algn="just"/>
            <a:endParaRPr lang="en-GB" sz="2400" dirty="0"/>
          </a:p>
          <a:p>
            <a:pPr algn="just"/>
            <a:r>
              <a:rPr lang="en-GB" sz="2400" dirty="0"/>
              <a:t>Most geometric shapes on Web pages are created through layout and CSS. Some common geometric shapes you include:</a:t>
            </a:r>
          </a:p>
          <a:p>
            <a:pPr algn="just"/>
            <a:endParaRPr lang="en-GB" sz="2400" dirty="0"/>
          </a:p>
          <a:p>
            <a:pPr marL="1257300" lvl="2" indent="-342900" algn="just">
              <a:buClr>
                <a:srgbClr val="AC238D"/>
              </a:buClr>
              <a:buFont typeface="Arial" panose="020B0604020202020204" pitchFamily="34" charset="0"/>
              <a:buChar char="•"/>
            </a:pPr>
            <a:r>
              <a:rPr lang="en-GB" sz="2400" dirty="0"/>
              <a:t>Squares and rectangles</a:t>
            </a:r>
          </a:p>
          <a:p>
            <a:pPr marL="1257300" lvl="2" indent="-342900" algn="just">
              <a:buClr>
                <a:srgbClr val="AC238D"/>
              </a:buClr>
              <a:buFont typeface="Arial" panose="020B0604020202020204" pitchFamily="34" charset="0"/>
              <a:buChar char="•"/>
            </a:pPr>
            <a:r>
              <a:rPr lang="en-GB" sz="2400" dirty="0"/>
              <a:t>Circles</a:t>
            </a:r>
          </a:p>
          <a:p>
            <a:pPr marL="1257300" lvl="2" indent="-342900" algn="just">
              <a:buClr>
                <a:srgbClr val="AC238D"/>
              </a:buClr>
              <a:buFont typeface="Arial" panose="020B0604020202020204" pitchFamily="34" charset="0"/>
              <a:buChar char="•"/>
            </a:pPr>
            <a:r>
              <a:rPr lang="en-GB" sz="2400" dirty="0"/>
              <a:t>Triangles</a:t>
            </a:r>
          </a:p>
          <a:p>
            <a:pPr marL="1257300" lvl="2" indent="-342900" algn="just">
              <a:buClr>
                <a:srgbClr val="AC238D"/>
              </a:buClr>
              <a:buFont typeface="Arial" panose="020B0604020202020204" pitchFamily="34" charset="0"/>
              <a:buChar char="•"/>
            </a:pPr>
            <a:r>
              <a:rPr lang="en-GB" sz="2400" dirty="0"/>
              <a:t>Diamonds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663999" cy="461665"/>
          </a:xfrm>
          <a:prstGeom prst="rect">
            <a:avLst/>
          </a:prstGeom>
          <a:noFill/>
        </p:spPr>
        <p:txBody>
          <a:bodyPr wrap="none" rtlCol="0">
            <a:spAutoFit/>
          </a:bodyPr>
          <a:lstStyle/>
          <a:p>
            <a:r>
              <a:rPr lang="en-GB" sz="2400" b="1" dirty="0">
                <a:solidFill>
                  <a:srgbClr val="AC238D"/>
                </a:solidFill>
              </a:rPr>
              <a:t>Shapes - Geometric</a:t>
            </a:r>
          </a:p>
        </p:txBody>
      </p:sp>
      <p:sp>
        <p:nvSpPr>
          <p:cNvPr id="3" name="Rectangle 2"/>
          <p:cNvSpPr/>
          <p:nvPr/>
        </p:nvSpPr>
        <p:spPr>
          <a:xfrm>
            <a:off x="1932178" y="5694341"/>
            <a:ext cx="990600" cy="990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4218179" y="5694341"/>
            <a:ext cx="990600" cy="99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Isosceles Triangle 7"/>
          <p:cNvSpPr/>
          <p:nvPr/>
        </p:nvSpPr>
        <p:spPr>
          <a:xfrm>
            <a:off x="6504180" y="5694341"/>
            <a:ext cx="990600" cy="990600"/>
          </a:xfrm>
          <a:prstGeom prst="triangl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Diamond 8"/>
          <p:cNvSpPr/>
          <p:nvPr/>
        </p:nvSpPr>
        <p:spPr>
          <a:xfrm>
            <a:off x="8790181" y="5694341"/>
            <a:ext cx="990599" cy="990600"/>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720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200329"/>
          </a:xfrm>
          <a:prstGeom prst="rect">
            <a:avLst/>
          </a:prstGeom>
        </p:spPr>
        <p:txBody>
          <a:bodyPr wrap="square">
            <a:spAutoFit/>
          </a:bodyPr>
          <a:lstStyle/>
          <a:p>
            <a:pPr algn="just"/>
            <a:r>
              <a:rPr lang="en-GB" sz="2400" dirty="0"/>
              <a:t>Natural shapes have flowing lines and are also called “organic shapes." They resemble objects found in nature such as a pond (a squiggly blob), an apple, or a leaf. Most natural shapes in web pages are created with images.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278188" cy="461665"/>
          </a:xfrm>
          <a:prstGeom prst="rect">
            <a:avLst/>
          </a:prstGeom>
          <a:noFill/>
        </p:spPr>
        <p:txBody>
          <a:bodyPr wrap="none" rtlCol="0">
            <a:spAutoFit/>
          </a:bodyPr>
          <a:lstStyle/>
          <a:p>
            <a:r>
              <a:rPr lang="en-GB" sz="2400" b="1" dirty="0">
                <a:solidFill>
                  <a:srgbClr val="AC238D"/>
                </a:solidFill>
              </a:rPr>
              <a:t>Shapes - Natural</a:t>
            </a:r>
          </a:p>
        </p:txBody>
      </p:sp>
      <p:pic>
        <p:nvPicPr>
          <p:cNvPr id="10" name="Picture 9" descr="Pattern Recognition Online Guide and Commentary - Writing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9956" y="3956734"/>
            <a:ext cx="2900941" cy="1934904"/>
          </a:xfrm>
          <a:prstGeom prst="rect">
            <a:avLst/>
          </a:prstGeom>
        </p:spPr>
      </p:pic>
      <p:pic>
        <p:nvPicPr>
          <p:cNvPr id="11" name="Picture 10" descr="Natural Shapes | Giants Causeway in Northern Ireland ..."/>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2664" y="3956734"/>
            <a:ext cx="2900941" cy="1929239"/>
          </a:xfrm>
          <a:prstGeom prst="rect">
            <a:avLst/>
          </a:prstGeom>
        </p:spPr>
      </p:pic>
      <p:pic>
        <p:nvPicPr>
          <p:cNvPr id="12" name="Picture 11" descr="Like A Beehive « Open by Desig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6310" y="3956734"/>
            <a:ext cx="2900941" cy="1934904"/>
          </a:xfrm>
          <a:prstGeom prst="rect">
            <a:avLst/>
          </a:prstGeom>
        </p:spPr>
      </p:pic>
    </p:spTree>
    <p:extLst>
      <p:ext uri="{BB962C8B-B14F-4D97-AF65-F5344CB8AC3E}">
        <p14:creationId xmlns:p14="http://schemas.microsoft.com/office/powerpoint/2010/main" val="268952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4893647"/>
          </a:xfrm>
          <a:prstGeom prst="rect">
            <a:avLst/>
          </a:prstGeom>
        </p:spPr>
        <p:txBody>
          <a:bodyPr wrap="square">
            <a:spAutoFit/>
          </a:bodyPr>
          <a:lstStyle/>
          <a:p>
            <a:pPr algn="just"/>
            <a:r>
              <a:rPr lang="en-GB" sz="2400" dirty="0"/>
              <a:t>There are also those shapes which we cannot relate to reality known as abstract shapes. Abstract shapes are those that have a recognisable form but are not "real" in the same way that natural shapes are. For example, a stick-figure drawing of a dog is an abstract dog shape, but another dog in a photo is a natural shape. These are the freeform shapes like spirals, cloud-like formations, and multi-dimensional shapes that have become popular in modern logo design. </a:t>
            </a:r>
          </a:p>
          <a:p>
            <a:pPr algn="just"/>
            <a:endParaRPr lang="en-GB" sz="2400" dirty="0"/>
          </a:p>
          <a:p>
            <a:pPr algn="just"/>
            <a:r>
              <a:rPr lang="en-GB" sz="2400" dirty="0"/>
              <a:t>Abstract shapes in Web designs are usually added through images. Some examples of abstract shapes are:</a:t>
            </a:r>
          </a:p>
          <a:p>
            <a:pPr algn="just"/>
            <a:endParaRPr lang="en-GB" sz="2400" dirty="0"/>
          </a:p>
          <a:p>
            <a:pPr marL="1257300" lvl="2" indent="-342900" algn="just">
              <a:buClr>
                <a:srgbClr val="AC238D"/>
              </a:buClr>
              <a:buFont typeface="Arial" panose="020B0604020202020204" pitchFamily="34" charset="0"/>
              <a:buChar char="•"/>
            </a:pPr>
            <a:r>
              <a:rPr lang="en-GB" sz="2400" dirty="0"/>
              <a:t>Alphabet glyphs</a:t>
            </a:r>
          </a:p>
          <a:p>
            <a:pPr marL="1257300" lvl="2" indent="-342900" algn="just">
              <a:buClr>
                <a:srgbClr val="AC238D"/>
              </a:buClr>
              <a:buFont typeface="Arial" panose="020B0604020202020204" pitchFamily="34" charset="0"/>
              <a:buChar char="•"/>
            </a:pPr>
            <a:r>
              <a:rPr lang="en-GB" sz="2400" dirty="0"/>
              <a:t>Icons</a:t>
            </a:r>
          </a:p>
          <a:p>
            <a:pPr marL="1257300" lvl="2" indent="-342900" algn="just">
              <a:buClr>
                <a:srgbClr val="AC238D"/>
              </a:buClr>
              <a:buFont typeface="Arial" panose="020B0604020202020204" pitchFamily="34" charset="0"/>
              <a:buChar char="•"/>
            </a:pPr>
            <a:r>
              <a:rPr lang="en-GB" sz="2400" dirty="0"/>
              <a:t>Symbols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2391552" cy="461665"/>
          </a:xfrm>
          <a:prstGeom prst="rect">
            <a:avLst/>
          </a:prstGeom>
          <a:noFill/>
        </p:spPr>
        <p:txBody>
          <a:bodyPr wrap="none" rtlCol="0">
            <a:spAutoFit/>
          </a:bodyPr>
          <a:lstStyle/>
          <a:p>
            <a:r>
              <a:rPr lang="en-GB" sz="2400" b="1" dirty="0">
                <a:solidFill>
                  <a:srgbClr val="AC238D"/>
                </a:solidFill>
              </a:rPr>
              <a:t>Shapes - Abstract</a:t>
            </a:r>
          </a:p>
        </p:txBody>
      </p:sp>
      <p:pic>
        <p:nvPicPr>
          <p:cNvPr id="3" name="Picture 2" descr="Abstract Dot Vector Shape - Download Free Vector Ar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7670" y="4667810"/>
            <a:ext cx="3129643" cy="2190750"/>
          </a:xfrm>
          <a:prstGeom prst="rect">
            <a:avLst/>
          </a:prstGeom>
        </p:spPr>
      </p:pic>
      <p:pic>
        <p:nvPicPr>
          <p:cNvPr id="7" name="Picture 6" descr="Abstract PNG Transparent Images | PNG A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8501" y="4667250"/>
            <a:ext cx="3032315" cy="1705677"/>
          </a:xfrm>
          <a:prstGeom prst="rect">
            <a:avLst/>
          </a:prstGeom>
        </p:spPr>
      </p:pic>
    </p:spTree>
    <p:extLst>
      <p:ext uri="{BB962C8B-B14F-4D97-AF65-F5344CB8AC3E}">
        <p14:creationId xmlns:p14="http://schemas.microsoft.com/office/powerpoint/2010/main" val="363206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091966" cy="461665"/>
          </a:xfrm>
          <a:prstGeom prst="rect">
            <a:avLst/>
          </a:prstGeom>
          <a:noFill/>
        </p:spPr>
        <p:txBody>
          <a:bodyPr wrap="none" rtlCol="0">
            <a:spAutoFit/>
          </a:bodyPr>
          <a:lstStyle/>
          <a:p>
            <a:r>
              <a:rPr lang="en-GB" sz="2400" b="1" dirty="0">
                <a:solidFill>
                  <a:srgbClr val="AC238D"/>
                </a:solidFill>
              </a:rPr>
              <a:t>Shapes</a:t>
            </a:r>
          </a:p>
        </p:txBody>
      </p:sp>
      <p:pic>
        <p:nvPicPr>
          <p:cNvPr id="5" name="Picture 4"/>
          <p:cNvPicPr>
            <a:picLocks noChangeAspect="1"/>
          </p:cNvPicPr>
          <p:nvPr/>
        </p:nvPicPr>
        <p:blipFill>
          <a:blip r:embed="rId3"/>
          <a:stretch>
            <a:fillRect/>
          </a:stretch>
        </p:blipFill>
        <p:spPr>
          <a:xfrm>
            <a:off x="2617978" y="1473441"/>
            <a:ext cx="7229475" cy="4912934"/>
          </a:xfrm>
          <a:prstGeom prst="rect">
            <a:avLst/>
          </a:prstGeom>
        </p:spPr>
      </p:pic>
    </p:spTree>
    <p:extLst>
      <p:ext uri="{BB962C8B-B14F-4D97-AF65-F5344CB8AC3E}">
        <p14:creationId xmlns:p14="http://schemas.microsoft.com/office/powerpoint/2010/main" val="4211942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091966" cy="461665"/>
          </a:xfrm>
          <a:prstGeom prst="rect">
            <a:avLst/>
          </a:prstGeom>
          <a:noFill/>
        </p:spPr>
        <p:txBody>
          <a:bodyPr wrap="none" rtlCol="0">
            <a:spAutoFit/>
          </a:bodyPr>
          <a:lstStyle/>
          <a:p>
            <a:r>
              <a:rPr lang="en-GB" sz="2400" b="1" dirty="0">
                <a:solidFill>
                  <a:srgbClr val="AC238D"/>
                </a:solidFill>
              </a:rPr>
              <a:t>Shapes</a:t>
            </a:r>
          </a:p>
        </p:txBody>
      </p:sp>
      <p:pic>
        <p:nvPicPr>
          <p:cNvPr id="3" name="Picture 2"/>
          <p:cNvPicPr>
            <a:picLocks noChangeAspect="1"/>
          </p:cNvPicPr>
          <p:nvPr/>
        </p:nvPicPr>
        <p:blipFill>
          <a:blip r:embed="rId3"/>
          <a:stretch>
            <a:fillRect/>
          </a:stretch>
        </p:blipFill>
        <p:spPr>
          <a:xfrm>
            <a:off x="2171699" y="1242608"/>
            <a:ext cx="7781925" cy="5296730"/>
          </a:xfrm>
          <a:prstGeom prst="rect">
            <a:avLst/>
          </a:prstGeom>
        </p:spPr>
      </p:pic>
    </p:spTree>
    <p:extLst>
      <p:ext uri="{BB962C8B-B14F-4D97-AF65-F5344CB8AC3E}">
        <p14:creationId xmlns:p14="http://schemas.microsoft.com/office/powerpoint/2010/main" val="202220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046988"/>
          </a:xfrm>
          <a:prstGeom prst="rect">
            <a:avLst/>
          </a:prstGeom>
        </p:spPr>
        <p:txBody>
          <a:bodyPr wrap="square">
            <a:spAutoFit/>
          </a:bodyPr>
          <a:lstStyle/>
          <a:p>
            <a:pPr algn="just"/>
            <a:r>
              <a:rPr lang="en-GB" sz="2400" dirty="0"/>
              <a:t>The principles of design suggest how a designer can best arrange the various components of a page layout to connect to the overall design and to one another. </a:t>
            </a:r>
          </a:p>
          <a:p>
            <a:pPr algn="just"/>
            <a:endParaRPr lang="en-GB" sz="2400" dirty="0"/>
          </a:p>
          <a:p>
            <a:pPr algn="just"/>
            <a:r>
              <a:rPr lang="en-GB" sz="2400" dirty="0"/>
              <a:t>All the principles of design, also known as principles of composition, apply to any piece you create. How you apply those principles determines how effective your design is in conveying the desired message and how attractive it appears. There is seldom only one correct way to apply each principle but check your document to see how well you applied each of these six principles of design.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777794" cy="461665"/>
          </a:xfrm>
          <a:prstGeom prst="rect">
            <a:avLst/>
          </a:prstGeom>
          <a:noFill/>
        </p:spPr>
        <p:txBody>
          <a:bodyPr wrap="none" rtlCol="0">
            <a:spAutoFit/>
          </a:bodyPr>
          <a:lstStyle/>
          <a:p>
            <a:r>
              <a:rPr lang="en-GB" sz="2400" b="1" dirty="0">
                <a:solidFill>
                  <a:srgbClr val="AC238D"/>
                </a:solidFill>
              </a:rPr>
              <a:t>Introduction</a:t>
            </a:r>
          </a:p>
        </p:txBody>
      </p:sp>
    </p:spTree>
    <p:extLst>
      <p:ext uri="{BB962C8B-B14F-4D97-AF65-F5344CB8AC3E}">
        <p14:creationId xmlns:p14="http://schemas.microsoft.com/office/powerpoint/2010/main" val="2229014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785652"/>
          </a:xfrm>
          <a:prstGeom prst="rect">
            <a:avLst/>
          </a:prstGeom>
        </p:spPr>
        <p:txBody>
          <a:bodyPr wrap="square">
            <a:spAutoFit/>
          </a:bodyPr>
          <a:lstStyle/>
          <a:p>
            <a:pPr algn="just"/>
            <a:r>
              <a:rPr lang="en-GB" sz="2400" dirty="0"/>
              <a:t>In design when we talk about scale we’re usually talking about the quality of size, bigger and smaller, and the relationship of different design elements at different sizes. We’re also talking about proportion, which tells us how well we’ve scaled our design.</a:t>
            </a:r>
          </a:p>
          <a:p>
            <a:pPr algn="just"/>
            <a:endParaRPr lang="en-GB" sz="2400" dirty="0"/>
          </a:p>
          <a:p>
            <a:pPr algn="just"/>
            <a:r>
              <a:rPr lang="en-GB" sz="2400" dirty="0"/>
              <a:t>Size, scale, and proportion are all related concepts. Let’s define them quickly and then talk about each in a little more detail.</a:t>
            </a:r>
          </a:p>
          <a:p>
            <a:pPr algn="just"/>
            <a:endParaRPr lang="en-GB" sz="2400" dirty="0"/>
          </a:p>
          <a:p>
            <a:pPr marL="800100" lvl="1" indent="-342900" algn="just">
              <a:buClr>
                <a:srgbClr val="AC238D"/>
              </a:buClr>
              <a:buFont typeface="Arial" panose="020B0604020202020204" pitchFamily="34" charset="0"/>
              <a:buChar char="•"/>
            </a:pPr>
            <a:r>
              <a:rPr lang="en-GB" sz="2400" b="1" dirty="0"/>
              <a:t>Size</a:t>
            </a:r>
            <a:r>
              <a:rPr lang="en-GB" sz="2400" dirty="0"/>
              <a:t>: the physical dimensions of an object</a:t>
            </a:r>
          </a:p>
          <a:p>
            <a:pPr marL="800100" lvl="1" indent="-342900" algn="just">
              <a:buClr>
                <a:srgbClr val="AC238D"/>
              </a:buClr>
              <a:buFont typeface="Arial" panose="020B0604020202020204" pitchFamily="34" charset="0"/>
              <a:buChar char="•"/>
            </a:pPr>
            <a:r>
              <a:rPr lang="en-GB" sz="2400" b="1" dirty="0"/>
              <a:t>Scale</a:t>
            </a:r>
            <a:r>
              <a:rPr lang="en-GB" sz="2400" dirty="0"/>
              <a:t>: the relative size of different objects or of an object to a common standard</a:t>
            </a:r>
          </a:p>
          <a:p>
            <a:pPr marL="800100" lvl="1" indent="-342900" algn="just">
              <a:buClr>
                <a:srgbClr val="AC238D"/>
              </a:buClr>
              <a:buFont typeface="Arial" panose="020B0604020202020204" pitchFamily="34" charset="0"/>
              <a:buChar char="•"/>
            </a:pPr>
            <a:r>
              <a:rPr lang="en-GB" sz="2400" b="1" dirty="0"/>
              <a:t>Proportion</a:t>
            </a:r>
            <a:r>
              <a:rPr lang="en-GB" sz="2400" dirty="0"/>
              <a:t>: harmony of scale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22292" cy="461665"/>
          </a:xfrm>
          <a:prstGeom prst="rect">
            <a:avLst/>
          </a:prstGeom>
          <a:noFill/>
        </p:spPr>
        <p:txBody>
          <a:bodyPr wrap="none" rtlCol="0">
            <a:spAutoFit/>
          </a:bodyPr>
          <a:lstStyle/>
          <a:p>
            <a:r>
              <a:rPr lang="en-GB" sz="2400" b="1" dirty="0">
                <a:solidFill>
                  <a:srgbClr val="AC238D"/>
                </a:solidFill>
              </a:rPr>
              <a:t>Size, Scale &amp; Proportion</a:t>
            </a:r>
          </a:p>
        </p:txBody>
      </p:sp>
    </p:spTree>
    <p:extLst>
      <p:ext uri="{BB962C8B-B14F-4D97-AF65-F5344CB8AC3E}">
        <p14:creationId xmlns:p14="http://schemas.microsoft.com/office/powerpoint/2010/main" val="1684576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046988"/>
          </a:xfrm>
          <a:prstGeom prst="rect">
            <a:avLst/>
          </a:prstGeom>
        </p:spPr>
        <p:txBody>
          <a:bodyPr wrap="square">
            <a:spAutoFit/>
          </a:bodyPr>
          <a:lstStyle/>
          <a:p>
            <a:pPr algn="just"/>
            <a:r>
              <a:rPr lang="en-GB" sz="2400" dirty="0"/>
              <a:t>Web designers make a lot of choices about size. We determine the size of the overall page. We think about the size a sidebar should be as well as the size of the header and footer and main content area. We size images to fit within our design, set the size of the text on the page, and build the perception of mass through size.</a:t>
            </a:r>
          </a:p>
          <a:p>
            <a:pPr algn="just"/>
            <a:endParaRPr lang="en-GB" sz="2400" dirty="0"/>
          </a:p>
          <a:p>
            <a:pPr algn="just"/>
            <a:r>
              <a:rPr lang="en-GB" sz="2400" dirty="0"/>
              <a:t>Size is an absolute measurement. Your page might be 960px wide. Your font size might be 14px. Your header might have 150px of height. Every element on your page will display at some size.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22292" cy="461665"/>
          </a:xfrm>
          <a:prstGeom prst="rect">
            <a:avLst/>
          </a:prstGeom>
          <a:noFill/>
        </p:spPr>
        <p:txBody>
          <a:bodyPr wrap="none" rtlCol="0">
            <a:spAutoFit/>
          </a:bodyPr>
          <a:lstStyle/>
          <a:p>
            <a:r>
              <a:rPr lang="en-GB" sz="2400" b="1" dirty="0">
                <a:solidFill>
                  <a:srgbClr val="AC238D"/>
                </a:solidFill>
              </a:rPr>
              <a:t>Size, Scale &amp; Proportion</a:t>
            </a:r>
          </a:p>
        </p:txBody>
      </p:sp>
      <p:pic>
        <p:nvPicPr>
          <p:cNvPr id="3" name="Picture 2"/>
          <p:cNvPicPr>
            <a:picLocks noChangeAspect="1"/>
          </p:cNvPicPr>
          <p:nvPr/>
        </p:nvPicPr>
        <p:blipFill rotWithShape="1">
          <a:blip r:embed="rId3"/>
          <a:srcRect l="930" t="6258" r="1867" b="9972"/>
          <a:stretch/>
        </p:blipFill>
        <p:spPr>
          <a:xfrm>
            <a:off x="3679491" y="4839145"/>
            <a:ext cx="4305301" cy="1524000"/>
          </a:xfrm>
          <a:prstGeom prst="rect">
            <a:avLst/>
          </a:prstGeom>
        </p:spPr>
      </p:pic>
    </p:spTree>
    <p:extLst>
      <p:ext uri="{BB962C8B-B14F-4D97-AF65-F5344CB8AC3E}">
        <p14:creationId xmlns:p14="http://schemas.microsoft.com/office/powerpoint/2010/main" val="80064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569660"/>
          </a:xfrm>
          <a:prstGeom prst="rect">
            <a:avLst/>
          </a:prstGeom>
        </p:spPr>
        <p:txBody>
          <a:bodyPr wrap="square">
            <a:spAutoFit/>
          </a:bodyPr>
          <a:lstStyle/>
          <a:p>
            <a:pPr algn="just"/>
            <a:r>
              <a:rPr lang="en-GB" sz="2400" dirty="0"/>
              <a:t>Scale can be used to create the illusion of depth as larger elements tend to advance while smaller elements tend to recede into the background. Scale creates perspective in a composition. It can also be an effective way to create icons. Think of the standard RSS icon. It’s a series of three curves in scale all in relation to a dot.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22292" cy="461665"/>
          </a:xfrm>
          <a:prstGeom prst="rect">
            <a:avLst/>
          </a:prstGeom>
          <a:noFill/>
        </p:spPr>
        <p:txBody>
          <a:bodyPr wrap="none" rtlCol="0">
            <a:spAutoFit/>
          </a:bodyPr>
          <a:lstStyle/>
          <a:p>
            <a:r>
              <a:rPr lang="en-GB" sz="2400" b="1" dirty="0">
                <a:solidFill>
                  <a:srgbClr val="AC238D"/>
                </a:solidFill>
              </a:rPr>
              <a:t>Size, Scale &amp; Proportion</a:t>
            </a:r>
          </a:p>
        </p:txBody>
      </p:sp>
      <p:pic>
        <p:nvPicPr>
          <p:cNvPr id="7" name="Picture 6" descr="Blog de Rebor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381" y="3811390"/>
            <a:ext cx="2104800" cy="2104800"/>
          </a:xfrm>
          <a:prstGeom prst="rect">
            <a:avLst/>
          </a:prstGeom>
        </p:spPr>
      </p:pic>
    </p:spTree>
    <p:extLst>
      <p:ext uri="{BB962C8B-B14F-4D97-AF65-F5344CB8AC3E}">
        <p14:creationId xmlns:p14="http://schemas.microsoft.com/office/powerpoint/2010/main" val="134801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938992"/>
          </a:xfrm>
          <a:prstGeom prst="rect">
            <a:avLst/>
          </a:prstGeom>
        </p:spPr>
        <p:txBody>
          <a:bodyPr wrap="square">
            <a:spAutoFit/>
          </a:bodyPr>
          <a:lstStyle/>
          <a:p>
            <a:pPr algn="just"/>
            <a:r>
              <a:rPr lang="en-GB" sz="2400" dirty="0"/>
              <a:t>Proportion is the relationship between elements with respect to a comparative magnitude. It tells us whether or not our scale is in harmony, whether or not the different sizes of our elements are in agreement and balance. When one element of your design changes size, the others should also change size similarly if you want to keep them in the same proportion.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3222292" cy="461665"/>
          </a:xfrm>
          <a:prstGeom prst="rect">
            <a:avLst/>
          </a:prstGeom>
          <a:noFill/>
        </p:spPr>
        <p:txBody>
          <a:bodyPr wrap="none" rtlCol="0">
            <a:spAutoFit/>
          </a:bodyPr>
          <a:lstStyle/>
          <a:p>
            <a:r>
              <a:rPr lang="en-GB" sz="2400" b="1" dirty="0">
                <a:solidFill>
                  <a:srgbClr val="AC238D"/>
                </a:solidFill>
              </a:rPr>
              <a:t>Size, Scale &amp; Proportion</a:t>
            </a:r>
          </a:p>
        </p:txBody>
      </p:sp>
      <p:pic>
        <p:nvPicPr>
          <p:cNvPr id="8" name="Picture 7"/>
          <p:cNvPicPr>
            <a:picLocks noChangeAspect="1"/>
          </p:cNvPicPr>
          <p:nvPr/>
        </p:nvPicPr>
        <p:blipFill>
          <a:blip r:embed="rId3"/>
          <a:stretch>
            <a:fillRect/>
          </a:stretch>
        </p:blipFill>
        <p:spPr>
          <a:xfrm>
            <a:off x="3352963" y="3606571"/>
            <a:ext cx="6162675" cy="2962060"/>
          </a:xfrm>
          <a:prstGeom prst="rect">
            <a:avLst/>
          </a:prstGeom>
        </p:spPr>
      </p:pic>
    </p:spTree>
    <p:extLst>
      <p:ext uri="{BB962C8B-B14F-4D97-AF65-F5344CB8AC3E}">
        <p14:creationId xmlns:p14="http://schemas.microsoft.com/office/powerpoint/2010/main" val="283539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046988"/>
          </a:xfrm>
          <a:prstGeom prst="rect">
            <a:avLst/>
          </a:prstGeom>
        </p:spPr>
        <p:txBody>
          <a:bodyPr wrap="square">
            <a:spAutoFit/>
          </a:bodyPr>
          <a:lstStyle/>
          <a:p>
            <a:pPr algn="just"/>
            <a:r>
              <a:rPr lang="en-GB" sz="2400" dirty="0"/>
              <a:t>Among the elements of good page design for web is the concept of direction, which is closely aligned with movement. Elements in the page design intentionally guide the viewers' eyes from one area of the page to another. The three directions common in designs that are used to direct the eye are:</a:t>
            </a:r>
          </a:p>
          <a:p>
            <a:pPr algn="just"/>
            <a:endParaRPr lang="en-GB" sz="2400" dirty="0"/>
          </a:p>
          <a:p>
            <a:pPr marL="1257300" lvl="2" indent="-342900" algn="just">
              <a:buClr>
                <a:srgbClr val="AC238D"/>
              </a:buClr>
              <a:buFont typeface="Arial" panose="020B0604020202020204" pitchFamily="34" charset="0"/>
              <a:buChar char="•"/>
            </a:pPr>
            <a:r>
              <a:rPr lang="en-GB" sz="2400" dirty="0"/>
              <a:t>Horizontal</a:t>
            </a:r>
          </a:p>
          <a:p>
            <a:pPr marL="1257300" lvl="2" indent="-342900" algn="just">
              <a:buClr>
                <a:srgbClr val="AC238D"/>
              </a:buClr>
              <a:buFont typeface="Arial" panose="020B0604020202020204" pitchFamily="34" charset="0"/>
              <a:buChar char="•"/>
            </a:pPr>
            <a:r>
              <a:rPr lang="en-GB" sz="2400" dirty="0"/>
              <a:t>Vertical</a:t>
            </a:r>
          </a:p>
          <a:p>
            <a:pPr marL="1257300" lvl="2" indent="-342900" algn="just">
              <a:buClr>
                <a:srgbClr val="AC238D"/>
              </a:buClr>
              <a:buFont typeface="Arial" panose="020B0604020202020204" pitchFamily="34" charset="0"/>
              <a:buChar char="•"/>
            </a:pPr>
            <a:r>
              <a:rPr lang="en-GB" sz="2400" dirty="0"/>
              <a:t>Diagonal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356205" cy="461665"/>
          </a:xfrm>
          <a:prstGeom prst="rect">
            <a:avLst/>
          </a:prstGeom>
          <a:noFill/>
        </p:spPr>
        <p:txBody>
          <a:bodyPr wrap="none" rtlCol="0">
            <a:spAutoFit/>
          </a:bodyPr>
          <a:lstStyle/>
          <a:p>
            <a:r>
              <a:rPr lang="en-GB" sz="2400" b="1" dirty="0">
                <a:solidFill>
                  <a:srgbClr val="AC238D"/>
                </a:solidFill>
              </a:rPr>
              <a:t>Direction</a:t>
            </a:r>
          </a:p>
        </p:txBody>
      </p:sp>
    </p:spTree>
    <p:extLst>
      <p:ext uri="{BB962C8B-B14F-4D97-AF65-F5344CB8AC3E}">
        <p14:creationId xmlns:p14="http://schemas.microsoft.com/office/powerpoint/2010/main" val="2611084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200329"/>
          </a:xfrm>
          <a:prstGeom prst="rect">
            <a:avLst/>
          </a:prstGeom>
        </p:spPr>
        <p:txBody>
          <a:bodyPr wrap="square">
            <a:spAutoFit/>
          </a:bodyPr>
          <a:lstStyle/>
          <a:p>
            <a:pPr algn="just"/>
            <a:r>
              <a:rPr lang="en-GB" sz="2400" b="1" dirty="0"/>
              <a:t>Horizontal</a:t>
            </a:r>
            <a:r>
              <a:rPr lang="en-GB" sz="2400" dirty="0"/>
              <a:t> - If you divide the screen in half from side to side with a line or other element, the eye moves to each element in the top half of the design before moving to the section under the horizontal line or element that divides the page.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356205" cy="461665"/>
          </a:xfrm>
          <a:prstGeom prst="rect">
            <a:avLst/>
          </a:prstGeom>
          <a:noFill/>
        </p:spPr>
        <p:txBody>
          <a:bodyPr wrap="none" rtlCol="0">
            <a:spAutoFit/>
          </a:bodyPr>
          <a:lstStyle/>
          <a:p>
            <a:r>
              <a:rPr lang="en-GB" sz="2400" b="1" dirty="0">
                <a:solidFill>
                  <a:srgbClr val="AC238D"/>
                </a:solidFill>
              </a:rPr>
              <a:t>Direction</a:t>
            </a:r>
          </a:p>
        </p:txBody>
      </p:sp>
      <p:pic>
        <p:nvPicPr>
          <p:cNvPr id="7" name="Picture 6"/>
          <p:cNvPicPr>
            <a:picLocks noChangeAspect="1"/>
          </p:cNvPicPr>
          <p:nvPr/>
        </p:nvPicPr>
        <p:blipFill>
          <a:blip r:embed="rId3"/>
          <a:stretch>
            <a:fillRect/>
          </a:stretch>
        </p:blipFill>
        <p:spPr>
          <a:xfrm>
            <a:off x="3407267" y="2878186"/>
            <a:ext cx="5419028" cy="3708840"/>
          </a:xfrm>
          <a:prstGeom prst="rect">
            <a:avLst/>
          </a:prstGeom>
        </p:spPr>
      </p:pic>
    </p:spTree>
    <p:extLst>
      <p:ext uri="{BB962C8B-B14F-4D97-AF65-F5344CB8AC3E}">
        <p14:creationId xmlns:p14="http://schemas.microsoft.com/office/powerpoint/2010/main" val="957096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1200329"/>
          </a:xfrm>
          <a:prstGeom prst="rect">
            <a:avLst/>
          </a:prstGeom>
        </p:spPr>
        <p:txBody>
          <a:bodyPr wrap="square">
            <a:spAutoFit/>
          </a:bodyPr>
          <a:lstStyle/>
          <a:p>
            <a:pPr algn="just"/>
            <a:r>
              <a:rPr lang="en-GB" sz="2400" b="1" dirty="0"/>
              <a:t>Vertical</a:t>
            </a:r>
            <a:r>
              <a:rPr lang="en-GB" sz="2400" dirty="0"/>
              <a:t> - If you have two long, narrow columns of text or two long narrow photos or graphic elements, you have a design with a vertical direction. The eye flows from the top of one column to its bottom and then moves to the top of the second column.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356205" cy="461665"/>
          </a:xfrm>
          <a:prstGeom prst="rect">
            <a:avLst/>
          </a:prstGeom>
          <a:noFill/>
        </p:spPr>
        <p:txBody>
          <a:bodyPr wrap="none" rtlCol="0">
            <a:spAutoFit/>
          </a:bodyPr>
          <a:lstStyle/>
          <a:p>
            <a:r>
              <a:rPr lang="en-GB" sz="2400" b="1" dirty="0">
                <a:solidFill>
                  <a:srgbClr val="AC238D"/>
                </a:solidFill>
              </a:rPr>
              <a:t>Direction</a:t>
            </a:r>
          </a:p>
        </p:txBody>
      </p:sp>
      <p:pic>
        <p:nvPicPr>
          <p:cNvPr id="7" name="Picture 6"/>
          <p:cNvPicPr>
            <a:picLocks noChangeAspect="1"/>
          </p:cNvPicPr>
          <p:nvPr/>
        </p:nvPicPr>
        <p:blipFill>
          <a:blip r:embed="rId3"/>
          <a:stretch>
            <a:fillRect/>
          </a:stretch>
        </p:blipFill>
        <p:spPr>
          <a:xfrm>
            <a:off x="3162300" y="2878186"/>
            <a:ext cx="5700712" cy="3615086"/>
          </a:xfrm>
          <a:prstGeom prst="rect">
            <a:avLst/>
          </a:prstGeom>
        </p:spPr>
      </p:pic>
    </p:spTree>
    <p:extLst>
      <p:ext uri="{BB962C8B-B14F-4D97-AF65-F5344CB8AC3E}">
        <p14:creationId xmlns:p14="http://schemas.microsoft.com/office/powerpoint/2010/main" val="126623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830997"/>
          </a:xfrm>
          <a:prstGeom prst="rect">
            <a:avLst/>
          </a:prstGeom>
        </p:spPr>
        <p:txBody>
          <a:bodyPr wrap="square">
            <a:spAutoFit/>
          </a:bodyPr>
          <a:lstStyle/>
          <a:p>
            <a:pPr algn="just"/>
            <a:r>
              <a:rPr lang="en-GB" sz="2400" b="1" dirty="0"/>
              <a:t>Diagonal</a:t>
            </a:r>
            <a:r>
              <a:rPr lang="en-GB" sz="2400" dirty="0"/>
              <a:t> - If you use diagonals or triangles in your design, the eye is captured, particularly on the web where you don't see many diagonal direction layouts.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356205" cy="461665"/>
          </a:xfrm>
          <a:prstGeom prst="rect">
            <a:avLst/>
          </a:prstGeom>
          <a:noFill/>
        </p:spPr>
        <p:txBody>
          <a:bodyPr wrap="none" rtlCol="0">
            <a:spAutoFit/>
          </a:bodyPr>
          <a:lstStyle/>
          <a:p>
            <a:r>
              <a:rPr lang="en-GB" sz="2400" b="1" dirty="0">
                <a:solidFill>
                  <a:srgbClr val="AC238D"/>
                </a:solidFill>
              </a:rPr>
              <a:t>Direction</a:t>
            </a:r>
          </a:p>
        </p:txBody>
      </p:sp>
      <p:pic>
        <p:nvPicPr>
          <p:cNvPr id="3" name="Picture 2"/>
          <p:cNvPicPr>
            <a:picLocks noChangeAspect="1"/>
          </p:cNvPicPr>
          <p:nvPr/>
        </p:nvPicPr>
        <p:blipFill>
          <a:blip r:embed="rId3"/>
          <a:stretch>
            <a:fillRect/>
          </a:stretch>
        </p:blipFill>
        <p:spPr>
          <a:xfrm>
            <a:off x="2992581" y="2901315"/>
            <a:ext cx="6248400" cy="3280410"/>
          </a:xfrm>
          <a:prstGeom prst="rect">
            <a:avLst/>
          </a:prstGeom>
        </p:spPr>
      </p:pic>
    </p:spTree>
    <p:extLst>
      <p:ext uri="{BB962C8B-B14F-4D97-AF65-F5344CB8AC3E}">
        <p14:creationId xmlns:p14="http://schemas.microsoft.com/office/powerpoint/2010/main" val="1919509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5022016" cy="646331"/>
          </a:xfrm>
          <a:prstGeom prst="rect">
            <a:avLst/>
          </a:prstGeom>
          <a:noFill/>
        </p:spPr>
        <p:txBody>
          <a:bodyPr wrap="none" rtlCol="0">
            <a:spAutoFit/>
          </a:bodyPr>
          <a:lstStyle/>
          <a:p>
            <a:r>
              <a:rPr lang="en-GB" sz="3600" b="1" dirty="0">
                <a:solidFill>
                  <a:srgbClr val="AC238D"/>
                </a:solidFill>
              </a:rPr>
              <a:t>Graphic Design Principles</a:t>
            </a:r>
          </a:p>
        </p:txBody>
      </p:sp>
      <p:sp>
        <p:nvSpPr>
          <p:cNvPr id="5" name="Rectangle 4"/>
          <p:cNvSpPr/>
          <p:nvPr/>
        </p:nvSpPr>
        <p:spPr>
          <a:xfrm>
            <a:off x="457199" y="1575649"/>
            <a:ext cx="11319165" cy="4401205"/>
          </a:xfrm>
          <a:prstGeom prst="rect">
            <a:avLst/>
          </a:prstGeom>
        </p:spPr>
        <p:txBody>
          <a:bodyPr wrap="square">
            <a:spAutoFit/>
          </a:bodyPr>
          <a:lstStyle/>
          <a:p>
            <a:pPr algn="just"/>
            <a:r>
              <a:rPr lang="en-GB" sz="1600" dirty="0" err="1"/>
              <a:t>Jacci</a:t>
            </a:r>
            <a:r>
              <a:rPr lang="en-GB" sz="1600" dirty="0"/>
              <a:t> Howard Bear. 2018. </a:t>
            </a:r>
            <a:r>
              <a:rPr lang="en-GB" sz="1600" i="1" dirty="0"/>
              <a:t>The Basics of Lines and How to Use Them in Design</a:t>
            </a:r>
            <a:r>
              <a:rPr lang="en-GB" sz="1600" dirty="0"/>
              <a:t>. [ONLINE] Available at: </a:t>
            </a:r>
            <a:r>
              <a:rPr lang="en-GB" sz="1600" u="sng" dirty="0">
                <a:hlinkClick r:id="rId2"/>
              </a:rPr>
              <a:t>https://www.lifewire.com/lines-in-typography-1078106</a:t>
            </a:r>
            <a:r>
              <a:rPr lang="en-GB" sz="1600" dirty="0"/>
              <a:t>. [Accessed 21 December 2018].</a:t>
            </a:r>
          </a:p>
          <a:p>
            <a:pPr algn="just"/>
            <a:endParaRPr lang="en-GB" sz="1600" dirty="0"/>
          </a:p>
          <a:p>
            <a:pPr algn="just"/>
            <a:r>
              <a:rPr lang="en-GB" sz="1600" dirty="0" err="1"/>
              <a:t>Mydee</a:t>
            </a:r>
            <a:r>
              <a:rPr lang="en-GB" sz="1600" dirty="0"/>
              <a:t> </a:t>
            </a:r>
            <a:r>
              <a:rPr lang="en-GB" sz="1600" dirty="0" err="1"/>
              <a:t>Lasquite</a:t>
            </a:r>
            <a:r>
              <a:rPr lang="en-GB" sz="1600" dirty="0"/>
              <a:t>. 2018. </a:t>
            </a:r>
            <a:r>
              <a:rPr lang="en-GB" sz="1600" i="1" dirty="0"/>
              <a:t>What Makes Good Design? Basic Elements and Principles</a:t>
            </a:r>
            <a:r>
              <a:rPr lang="en-GB" sz="1600" dirty="0"/>
              <a:t>. [ONLINE] Available at: </a:t>
            </a:r>
            <a:r>
              <a:rPr lang="en-GB" sz="1600" u="sng" dirty="0">
                <a:hlinkClick r:id="rId3"/>
              </a:rPr>
              <a:t>https://visme.co/blog/elements-principles-good-design/</a:t>
            </a:r>
            <a:r>
              <a:rPr lang="en-GB" sz="1600" dirty="0"/>
              <a:t>. [Accessed 21 December 2018].</a:t>
            </a:r>
          </a:p>
          <a:p>
            <a:pPr algn="just"/>
            <a:endParaRPr lang="en-GB" sz="1600" dirty="0"/>
          </a:p>
          <a:p>
            <a:pPr algn="just"/>
            <a:r>
              <a:rPr lang="en-GB" sz="1600" dirty="0"/>
              <a:t>Jennifer Farley. 2009. </a:t>
            </a:r>
            <a:r>
              <a:rPr lang="en-GB" sz="1600" i="1" dirty="0"/>
              <a:t>Elements Of Design: The Line</a:t>
            </a:r>
            <a:r>
              <a:rPr lang="en-GB" sz="1600" dirty="0"/>
              <a:t>. [ONLINE] Available at: </a:t>
            </a:r>
            <a:r>
              <a:rPr lang="en-GB" sz="1600" u="sng" dirty="0">
                <a:hlinkClick r:id="rId4"/>
              </a:rPr>
              <a:t>https://www.sitepoint.com/elements-of-design-the-line/</a:t>
            </a:r>
            <a:r>
              <a:rPr lang="en-GB" sz="1600" dirty="0"/>
              <a:t>. [Accessed 21 December 2018].</a:t>
            </a:r>
          </a:p>
          <a:p>
            <a:pPr algn="just"/>
            <a:endParaRPr lang="en-GB" sz="1600" dirty="0"/>
          </a:p>
          <a:p>
            <a:pPr algn="just"/>
            <a:r>
              <a:rPr lang="en-GB" sz="1600" dirty="0"/>
              <a:t>Christian </a:t>
            </a:r>
            <a:r>
              <a:rPr lang="en-GB" sz="1600" dirty="0" err="1"/>
              <a:t>Vasile</a:t>
            </a:r>
            <a:r>
              <a:rPr lang="en-GB" sz="1600" dirty="0"/>
              <a:t>. 2018. </a:t>
            </a:r>
            <a:r>
              <a:rPr lang="en-GB" sz="1600" i="1" dirty="0"/>
              <a:t>Learning the Basic Elements and Principles of Graphic Design</a:t>
            </a:r>
            <a:r>
              <a:rPr lang="en-GB" sz="1600" dirty="0"/>
              <a:t>. [ONLINE] Available at: </a:t>
            </a:r>
            <a:r>
              <a:rPr lang="en-GB" sz="1600" u="sng" dirty="0">
                <a:hlinkClick r:id="rId5"/>
              </a:rPr>
              <a:t>https://1stwebdesigner.com/graphic-design-basics-elements/</a:t>
            </a:r>
            <a:r>
              <a:rPr lang="en-GB" sz="1600" dirty="0"/>
              <a:t>. [Accessed 21 December 2018].</a:t>
            </a:r>
          </a:p>
          <a:p>
            <a:pPr algn="just"/>
            <a:endParaRPr lang="en-GB" sz="1600" dirty="0"/>
          </a:p>
          <a:p>
            <a:pPr algn="just"/>
            <a:r>
              <a:rPr lang="en-GB" sz="1600" dirty="0" err="1"/>
              <a:t>Orana</a:t>
            </a:r>
            <a:r>
              <a:rPr lang="en-GB" sz="1600" dirty="0"/>
              <a:t> Velarde. 2018. </a:t>
            </a:r>
            <a:r>
              <a:rPr lang="en-GB" sz="1600" i="1" dirty="0"/>
              <a:t>The Meaning of Shapes and How to Use Them Creatively in Your Designs Read more at</a:t>
            </a:r>
            <a:r>
              <a:rPr lang="en-GB" sz="1600" dirty="0"/>
              <a:t>. [ONLINE] Available at: </a:t>
            </a:r>
            <a:r>
              <a:rPr lang="en-GB" sz="1600" u="sng" dirty="0">
                <a:hlinkClick r:id="rId6"/>
              </a:rPr>
              <a:t>https://visme.co/blog/geometric-meanings/</a:t>
            </a:r>
            <a:r>
              <a:rPr lang="en-GB" sz="1600" dirty="0"/>
              <a:t>. [Accessed 21 December 2018].</a:t>
            </a:r>
          </a:p>
          <a:p>
            <a:pPr algn="just"/>
            <a:endParaRPr lang="en-GB" sz="1600" dirty="0"/>
          </a:p>
          <a:p>
            <a:pPr algn="just"/>
            <a:r>
              <a:rPr lang="en-GB" sz="1600" dirty="0"/>
              <a:t>Stephen </a:t>
            </a:r>
            <a:r>
              <a:rPr lang="en-GB" sz="1600" dirty="0" err="1"/>
              <a:t>Peate</a:t>
            </a:r>
            <a:r>
              <a:rPr lang="en-GB" sz="1600" dirty="0"/>
              <a:t>. 2018. </a:t>
            </a:r>
            <a:r>
              <a:rPr lang="en-GB" sz="1600" i="1" dirty="0"/>
              <a:t>Getting your brand in shape: The psychology of logo shapes</a:t>
            </a:r>
            <a:r>
              <a:rPr lang="en-GB" sz="1600" dirty="0"/>
              <a:t>. [ONLINE] Available at: </a:t>
            </a:r>
            <a:r>
              <a:rPr lang="en-GB" sz="1600" u="sng" dirty="0">
                <a:hlinkClick r:id="rId7"/>
              </a:rPr>
              <a:t>http://fabrikbrands.com/the-psychology-of-logo-shapes/</a:t>
            </a:r>
            <a:r>
              <a:rPr lang="en-GB" sz="1600" dirty="0"/>
              <a:t>. [Accessed 21 December 2018].</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587742" cy="461665"/>
          </a:xfrm>
          <a:prstGeom prst="rect">
            <a:avLst/>
          </a:prstGeom>
          <a:noFill/>
        </p:spPr>
        <p:txBody>
          <a:bodyPr wrap="none" rtlCol="0">
            <a:spAutoFit/>
          </a:bodyPr>
          <a:lstStyle/>
          <a:p>
            <a:r>
              <a:rPr lang="en-GB" sz="2400" b="1" dirty="0">
                <a:solidFill>
                  <a:srgbClr val="AC238D"/>
                </a:solidFill>
              </a:rPr>
              <a:t>References</a:t>
            </a:r>
          </a:p>
        </p:txBody>
      </p:sp>
    </p:spTree>
    <p:extLst>
      <p:ext uri="{BB962C8B-B14F-4D97-AF65-F5344CB8AC3E}">
        <p14:creationId xmlns:p14="http://schemas.microsoft.com/office/powerpoint/2010/main" val="323880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5022016" cy="646331"/>
          </a:xfrm>
          <a:prstGeom prst="rect">
            <a:avLst/>
          </a:prstGeom>
          <a:noFill/>
        </p:spPr>
        <p:txBody>
          <a:bodyPr wrap="none" rtlCol="0">
            <a:spAutoFit/>
          </a:bodyPr>
          <a:lstStyle/>
          <a:p>
            <a:r>
              <a:rPr lang="en-GB" sz="3600" b="1" dirty="0">
                <a:solidFill>
                  <a:srgbClr val="AC238D"/>
                </a:solidFill>
              </a:rPr>
              <a:t>Graphic Design Principles</a:t>
            </a:r>
          </a:p>
        </p:txBody>
      </p:sp>
      <p:sp>
        <p:nvSpPr>
          <p:cNvPr id="5" name="Rectangle 4"/>
          <p:cNvSpPr/>
          <p:nvPr/>
        </p:nvSpPr>
        <p:spPr>
          <a:xfrm>
            <a:off x="457199" y="1575649"/>
            <a:ext cx="11319165" cy="2862322"/>
          </a:xfrm>
          <a:prstGeom prst="rect">
            <a:avLst/>
          </a:prstGeom>
        </p:spPr>
        <p:txBody>
          <a:bodyPr wrap="square">
            <a:spAutoFit/>
          </a:bodyPr>
          <a:lstStyle/>
          <a:p>
            <a:pPr algn="just"/>
            <a:r>
              <a:rPr lang="en-GB" sz="1600" dirty="0"/>
              <a:t>Karla Cook. 2018. </a:t>
            </a:r>
            <a:r>
              <a:rPr lang="en-GB" sz="1600" i="1" dirty="0"/>
              <a:t>The 7 Elements of Graphic Design, and How to Apply Them This Year</a:t>
            </a:r>
            <a:r>
              <a:rPr lang="en-GB" sz="1600" dirty="0"/>
              <a:t>. [ONLINE] Available at: </a:t>
            </a:r>
            <a:r>
              <a:rPr lang="en-GB" sz="1600" u="sng" dirty="0">
                <a:hlinkClick r:id="rId2"/>
              </a:rPr>
              <a:t>https://blog.hubspot.com/marketing/elements-of-graphic-design</a:t>
            </a:r>
            <a:r>
              <a:rPr lang="en-GB" sz="1600" dirty="0"/>
              <a:t>. [Accessed 21 December 2018].</a:t>
            </a:r>
          </a:p>
          <a:p>
            <a:pPr algn="just"/>
            <a:endParaRPr lang="en-GB" sz="1600" dirty="0"/>
          </a:p>
          <a:p>
            <a:pPr algn="just"/>
            <a:r>
              <a:rPr lang="en-GB" sz="1600" dirty="0"/>
              <a:t>Jennifer </a:t>
            </a:r>
            <a:r>
              <a:rPr lang="en-GB" sz="1600" dirty="0" err="1"/>
              <a:t>Kyrnin</a:t>
            </a:r>
            <a:r>
              <a:rPr lang="en-GB" sz="1600" dirty="0"/>
              <a:t>. 2018. </a:t>
            </a:r>
            <a:r>
              <a:rPr lang="en-GB" sz="1600" i="1" dirty="0"/>
              <a:t>Using Basic Shapes in Graphic Design</a:t>
            </a:r>
            <a:r>
              <a:rPr lang="en-GB" sz="1600" dirty="0"/>
              <a:t>. [ONLINE] Available at: </a:t>
            </a:r>
            <a:r>
              <a:rPr lang="en-GB" sz="1600" u="sng" dirty="0">
                <a:hlinkClick r:id="rId3"/>
              </a:rPr>
              <a:t>https://www.lifewire.com/shape-design-principle-3470055</a:t>
            </a:r>
            <a:r>
              <a:rPr lang="en-GB" sz="1600" dirty="0"/>
              <a:t>. [Accessed 21 December 2018].</a:t>
            </a:r>
          </a:p>
          <a:p>
            <a:pPr algn="just"/>
            <a:endParaRPr lang="en-GB" sz="1600" dirty="0"/>
          </a:p>
          <a:p>
            <a:pPr algn="just"/>
            <a:r>
              <a:rPr lang="en-GB" sz="1600" dirty="0"/>
              <a:t>Steven Bradley. 2010. </a:t>
            </a:r>
            <a:r>
              <a:rPr lang="en-GB" sz="1600" i="1" dirty="0"/>
              <a:t>How To Use Size, Scale, And Proportion In Web Design</a:t>
            </a:r>
            <a:r>
              <a:rPr lang="en-GB" sz="1600" dirty="0"/>
              <a:t>. [ONLINE] Available at: </a:t>
            </a:r>
            <a:r>
              <a:rPr lang="en-GB" sz="1600" u="sng" dirty="0">
                <a:hlinkClick r:id="rId4"/>
              </a:rPr>
              <a:t>https://vanseodesign.com/web-design/size-scale-proportion/</a:t>
            </a:r>
            <a:r>
              <a:rPr lang="en-GB" sz="1600" dirty="0"/>
              <a:t>. [Accessed 21 December 2018].</a:t>
            </a:r>
          </a:p>
          <a:p>
            <a:pPr algn="just"/>
            <a:endParaRPr lang="en-GB" sz="1600" dirty="0"/>
          </a:p>
          <a:p>
            <a:pPr algn="just"/>
            <a:r>
              <a:rPr lang="en-GB" sz="1600" dirty="0"/>
              <a:t>Jennifer </a:t>
            </a:r>
            <a:r>
              <a:rPr lang="en-GB" sz="1600" dirty="0" err="1"/>
              <a:t>Kyrnin</a:t>
            </a:r>
            <a:r>
              <a:rPr lang="en-GB" sz="1600" dirty="0"/>
              <a:t>. 2018. </a:t>
            </a:r>
            <a:r>
              <a:rPr lang="en-GB" sz="1600" i="1" dirty="0"/>
              <a:t>Direction: Basic Element of Design</a:t>
            </a:r>
            <a:r>
              <a:rPr lang="en-GB" sz="1600" dirty="0"/>
              <a:t>. [ONLINE] Available at: </a:t>
            </a:r>
            <a:r>
              <a:rPr lang="en-GB" sz="1600" u="sng" dirty="0">
                <a:hlinkClick r:id="rId5"/>
              </a:rPr>
              <a:t>https://www.lifewire.com/direction-design-principle-3470051</a:t>
            </a:r>
            <a:r>
              <a:rPr lang="en-GB" sz="1600" dirty="0"/>
              <a:t>. [Accessed 21 December 2018].</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587742" cy="461665"/>
          </a:xfrm>
          <a:prstGeom prst="rect">
            <a:avLst/>
          </a:prstGeom>
          <a:noFill/>
        </p:spPr>
        <p:txBody>
          <a:bodyPr wrap="none" rtlCol="0">
            <a:spAutoFit/>
          </a:bodyPr>
          <a:lstStyle/>
          <a:p>
            <a:r>
              <a:rPr lang="en-GB" sz="2400" b="1" dirty="0">
                <a:solidFill>
                  <a:srgbClr val="AC238D"/>
                </a:solidFill>
              </a:rPr>
              <a:t>References</a:t>
            </a:r>
          </a:p>
        </p:txBody>
      </p:sp>
    </p:spTree>
    <p:extLst>
      <p:ext uri="{BB962C8B-B14F-4D97-AF65-F5344CB8AC3E}">
        <p14:creationId xmlns:p14="http://schemas.microsoft.com/office/powerpoint/2010/main" val="13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199" y="2011749"/>
            <a:ext cx="11319165" cy="1569660"/>
          </a:xfrm>
          <a:prstGeom prst="rect">
            <a:avLst/>
          </a:prstGeom>
        </p:spPr>
        <p:txBody>
          <a:bodyPr wrap="square">
            <a:spAutoFit/>
          </a:bodyPr>
          <a:lstStyle/>
          <a:p>
            <a:pPr marL="1714500" lvl="3" indent="-342900" algn="just">
              <a:buClr>
                <a:srgbClr val="AC238D"/>
              </a:buClr>
              <a:buFont typeface="Arial" panose="020B0604020202020204" pitchFamily="34" charset="0"/>
              <a:buChar char="•"/>
            </a:pPr>
            <a:r>
              <a:rPr lang="en-GB" sz="2400" dirty="0"/>
              <a:t>Lines</a:t>
            </a:r>
          </a:p>
          <a:p>
            <a:pPr marL="1714500" lvl="3" indent="-342900" algn="just">
              <a:buClr>
                <a:srgbClr val="AC238D"/>
              </a:buClr>
              <a:buFont typeface="Arial" panose="020B0604020202020204" pitchFamily="34" charset="0"/>
              <a:buChar char="•"/>
            </a:pPr>
            <a:r>
              <a:rPr lang="en-GB" sz="2400" dirty="0"/>
              <a:t>Shapes</a:t>
            </a:r>
          </a:p>
          <a:p>
            <a:pPr marL="1714500" lvl="3" indent="-342900" algn="just">
              <a:buClr>
                <a:srgbClr val="AC238D"/>
              </a:buClr>
              <a:buFont typeface="Arial" panose="020B0604020202020204" pitchFamily="34" charset="0"/>
              <a:buChar char="•"/>
            </a:pPr>
            <a:r>
              <a:rPr lang="en-GB" sz="2400" dirty="0"/>
              <a:t>Size, Scale &amp; Proportion</a:t>
            </a:r>
          </a:p>
          <a:p>
            <a:pPr marL="1714500" lvl="3" indent="-342900" algn="just">
              <a:buClr>
                <a:srgbClr val="AC238D"/>
              </a:buClr>
              <a:buFont typeface="Arial" panose="020B0604020202020204" pitchFamily="34" charset="0"/>
              <a:buChar char="•"/>
            </a:pPr>
            <a:r>
              <a:rPr lang="en-GB" sz="2400" dirty="0"/>
              <a:t>Direction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1204240" cy="461665"/>
          </a:xfrm>
          <a:prstGeom prst="rect">
            <a:avLst/>
          </a:prstGeom>
          <a:noFill/>
        </p:spPr>
        <p:txBody>
          <a:bodyPr wrap="none" rtlCol="0">
            <a:spAutoFit/>
          </a:bodyPr>
          <a:lstStyle/>
          <a:p>
            <a:r>
              <a:rPr lang="en-GB" sz="2400" b="1" dirty="0">
                <a:solidFill>
                  <a:srgbClr val="AC238D"/>
                </a:solidFill>
              </a:rPr>
              <a:t>Content</a:t>
            </a:r>
          </a:p>
        </p:txBody>
      </p:sp>
      <p:sp>
        <p:nvSpPr>
          <p:cNvPr id="7" name="TextBox 6"/>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Tree>
    <p:extLst>
      <p:ext uri="{BB962C8B-B14F-4D97-AF65-F5344CB8AC3E}">
        <p14:creationId xmlns:p14="http://schemas.microsoft.com/office/powerpoint/2010/main" val="1000191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3" name="TextBox 2">
            <a:extLst>
              <a:ext uri="{FF2B5EF4-FFF2-40B4-BE49-F238E27FC236}">
                <a16:creationId xmlns:a16="http://schemas.microsoft.com/office/drawing/2014/main" id="{BBD2927A-EC62-4718-9C15-D4565A66C5CC}"/>
              </a:ext>
            </a:extLst>
          </p:cNvPr>
          <p:cNvSpPr txBox="1"/>
          <p:nvPr/>
        </p:nvSpPr>
        <p:spPr>
          <a:xfrm>
            <a:off x="3176001" y="2967335"/>
            <a:ext cx="5839997" cy="923330"/>
          </a:xfrm>
          <a:prstGeom prst="rect">
            <a:avLst/>
          </a:prstGeom>
          <a:noFill/>
        </p:spPr>
        <p:txBody>
          <a:bodyPr wrap="none" rtlCol="0">
            <a:spAutoFit/>
          </a:bodyPr>
          <a:lstStyle/>
          <a:p>
            <a:r>
              <a:rPr lang="en-GB" sz="5400" b="1" dirty="0">
                <a:solidFill>
                  <a:srgbClr val="AC238D"/>
                </a:solidFill>
              </a:rPr>
              <a:t>End of Presentation</a:t>
            </a:r>
          </a:p>
        </p:txBody>
      </p:sp>
    </p:spTree>
    <p:extLst>
      <p:ext uri="{BB962C8B-B14F-4D97-AF65-F5344CB8AC3E}">
        <p14:creationId xmlns:p14="http://schemas.microsoft.com/office/powerpoint/2010/main" val="2060248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2308324"/>
          </a:xfrm>
          <a:prstGeom prst="rect">
            <a:avLst/>
          </a:prstGeom>
        </p:spPr>
        <p:txBody>
          <a:bodyPr wrap="square">
            <a:spAutoFit/>
          </a:bodyPr>
          <a:lstStyle/>
          <a:p>
            <a:pPr algn="just"/>
            <a:r>
              <a:rPr lang="en-GB" sz="2400" dirty="0"/>
              <a:t>Lines are the most basic of all the elements of design. Lines can be long or short, straight or curved. They can also be horizontal, vertical, or diagonal. Some lines are solid, dashed, thick, thin, or of variable width. A line's ending can be ragged, blunt, or curved.</a:t>
            </a:r>
          </a:p>
          <a:p>
            <a:pPr algn="just"/>
            <a:endParaRPr lang="en-GB" sz="2400" dirty="0"/>
          </a:p>
          <a:p>
            <a:pPr algn="just"/>
            <a:r>
              <a:rPr lang="en-GB" sz="2400" dirty="0"/>
              <a:t>The value of lines in graphic design cannot be understated. However you choose to combine them, lines tell a story and give a design its personality.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spTree>
    <p:extLst>
      <p:ext uri="{BB962C8B-B14F-4D97-AF65-F5344CB8AC3E}">
        <p14:creationId xmlns:p14="http://schemas.microsoft.com/office/powerpoint/2010/main" val="251996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830997"/>
          </a:xfrm>
          <a:prstGeom prst="rect">
            <a:avLst/>
          </a:prstGeom>
        </p:spPr>
        <p:txBody>
          <a:bodyPr wrap="square">
            <a:spAutoFit/>
          </a:bodyPr>
          <a:lstStyle/>
          <a:p>
            <a:pPr algn="just"/>
            <a:r>
              <a:rPr lang="en-GB" sz="2400" dirty="0"/>
              <a:t>Take a look at the lines below and at how each one has its own personality. By varying thickness, curves and stroke width we can produce different feelings or ideas.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3" name="Picture 2">
            <a:extLst>
              <a:ext uri="{FF2B5EF4-FFF2-40B4-BE49-F238E27FC236}">
                <a16:creationId xmlns:a16="http://schemas.microsoft.com/office/drawing/2014/main" id="{F3B0BF90-3EA5-4D3D-9E3B-716F44E44594}"/>
              </a:ext>
            </a:extLst>
          </p:cNvPr>
          <p:cNvPicPr>
            <a:picLocks noChangeAspect="1"/>
          </p:cNvPicPr>
          <p:nvPr/>
        </p:nvPicPr>
        <p:blipFill>
          <a:blip r:embed="rId3"/>
          <a:stretch>
            <a:fillRect/>
          </a:stretch>
        </p:blipFill>
        <p:spPr>
          <a:xfrm>
            <a:off x="2591933" y="2739686"/>
            <a:ext cx="7008133" cy="3558393"/>
          </a:xfrm>
          <a:prstGeom prst="rect">
            <a:avLst/>
          </a:prstGeom>
        </p:spPr>
      </p:pic>
    </p:spTree>
    <p:extLst>
      <p:ext uri="{BB962C8B-B14F-4D97-AF65-F5344CB8AC3E}">
        <p14:creationId xmlns:p14="http://schemas.microsoft.com/office/powerpoint/2010/main" val="3722575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sp>
        <p:nvSpPr>
          <p:cNvPr id="5" name="Rectangle 4"/>
          <p:cNvSpPr/>
          <p:nvPr/>
        </p:nvSpPr>
        <p:spPr>
          <a:xfrm>
            <a:off x="457199" y="1575649"/>
            <a:ext cx="11319165" cy="3416320"/>
          </a:xfrm>
          <a:prstGeom prst="rect">
            <a:avLst/>
          </a:prstGeom>
        </p:spPr>
        <p:txBody>
          <a:bodyPr wrap="square">
            <a:spAutoFit/>
          </a:bodyPr>
          <a:lstStyle/>
          <a:p>
            <a:pPr algn="just"/>
            <a:r>
              <a:rPr lang="en-GB" sz="2400" dirty="0"/>
              <a:t>Frequently, lines are used in design to divide sections of a page or layout, and to join sections that are related to each other. On websites we see lines used to frame photographs, separate sidebars and join articles together. </a:t>
            </a:r>
          </a:p>
          <a:p>
            <a:pPr algn="just"/>
            <a:endParaRPr lang="en-GB" sz="2400" dirty="0"/>
          </a:p>
          <a:p>
            <a:pPr algn="just"/>
            <a:endParaRPr lang="en-GB" sz="2400" dirty="0"/>
          </a:p>
          <a:p>
            <a:pPr algn="just"/>
            <a:r>
              <a:rPr lang="en-GB" sz="2400" dirty="0"/>
              <a:t>Lines can create different effects and visual impact. While a thick, bold line draws attention because of its visual power, the thin lines tend to go the other way. The colour has an impact too, dark colours are easier to see and draw more attention than light or pale colours.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cxnSp>
        <p:nvCxnSpPr>
          <p:cNvPr id="25" name="Connector: Elbow 24">
            <a:extLst>
              <a:ext uri="{FF2B5EF4-FFF2-40B4-BE49-F238E27FC236}">
                <a16:creationId xmlns:a16="http://schemas.microsoft.com/office/drawing/2014/main" id="{C9A353C0-0C94-498E-8C61-CECA552BB6E3}"/>
              </a:ext>
            </a:extLst>
          </p:cNvPr>
          <p:cNvCxnSpPr>
            <a:cxnSpLocks/>
          </p:cNvCxnSpPr>
          <p:nvPr/>
        </p:nvCxnSpPr>
        <p:spPr>
          <a:xfrm rot="10800000">
            <a:off x="457199" y="3160296"/>
            <a:ext cx="11447506" cy="1687295"/>
          </a:xfrm>
          <a:prstGeom prst="bentConnector3">
            <a:avLst>
              <a:gd name="adj1" fmla="val 111"/>
            </a:avLst>
          </a:prstGeom>
          <a:ln w="57150">
            <a:solidFill>
              <a:srgbClr val="AC23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54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3" name="Picture 2"/>
          <p:cNvPicPr>
            <a:picLocks noChangeAspect="1"/>
          </p:cNvPicPr>
          <p:nvPr/>
        </p:nvPicPr>
        <p:blipFill>
          <a:blip r:embed="rId3"/>
          <a:stretch>
            <a:fillRect/>
          </a:stretch>
        </p:blipFill>
        <p:spPr>
          <a:xfrm>
            <a:off x="3769111" y="909568"/>
            <a:ext cx="4281139" cy="5929378"/>
          </a:xfrm>
          <a:prstGeom prst="rect">
            <a:avLst/>
          </a:prstGeom>
        </p:spPr>
      </p:pic>
    </p:spTree>
    <p:extLst>
      <p:ext uri="{BB962C8B-B14F-4D97-AF65-F5344CB8AC3E}">
        <p14:creationId xmlns:p14="http://schemas.microsoft.com/office/powerpoint/2010/main" val="343289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3" name="Picture 2">
            <a:extLst>
              <a:ext uri="{FF2B5EF4-FFF2-40B4-BE49-F238E27FC236}">
                <a16:creationId xmlns:a16="http://schemas.microsoft.com/office/drawing/2014/main" id="{4C31909B-EC69-4B97-8998-77F1F697B82B}"/>
              </a:ext>
            </a:extLst>
          </p:cNvPr>
          <p:cNvPicPr>
            <a:picLocks noChangeAspect="1"/>
          </p:cNvPicPr>
          <p:nvPr/>
        </p:nvPicPr>
        <p:blipFill>
          <a:blip r:embed="rId3"/>
          <a:stretch>
            <a:fillRect/>
          </a:stretch>
        </p:blipFill>
        <p:spPr>
          <a:xfrm>
            <a:off x="3296412" y="1242609"/>
            <a:ext cx="5230514" cy="5352154"/>
          </a:xfrm>
          <a:prstGeom prst="rect">
            <a:avLst/>
          </a:prstGeom>
        </p:spPr>
      </p:pic>
    </p:spTree>
    <p:extLst>
      <p:ext uri="{BB962C8B-B14F-4D97-AF65-F5344CB8AC3E}">
        <p14:creationId xmlns:p14="http://schemas.microsoft.com/office/powerpoint/2010/main" val="162740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263237"/>
            <a:ext cx="4931158" cy="646331"/>
          </a:xfrm>
          <a:prstGeom prst="rect">
            <a:avLst/>
          </a:prstGeom>
          <a:noFill/>
        </p:spPr>
        <p:txBody>
          <a:bodyPr wrap="none" rtlCol="0">
            <a:spAutoFit/>
          </a:bodyPr>
          <a:lstStyle/>
          <a:p>
            <a:r>
              <a:rPr lang="en-GB" sz="3600" b="1" dirty="0">
                <a:solidFill>
                  <a:srgbClr val="AC238D"/>
                </a:solidFill>
              </a:rPr>
              <a:t>Graphic Design Elements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5638" y="140250"/>
            <a:ext cx="2523963" cy="1102359"/>
          </a:xfrm>
          <a:prstGeom prst="rect">
            <a:avLst/>
          </a:prstGeom>
        </p:spPr>
      </p:pic>
      <p:sp>
        <p:nvSpPr>
          <p:cNvPr id="2" name="TextBox 1"/>
          <p:cNvSpPr txBox="1"/>
          <p:nvPr/>
        </p:nvSpPr>
        <p:spPr>
          <a:xfrm>
            <a:off x="457199" y="1011776"/>
            <a:ext cx="833883" cy="461665"/>
          </a:xfrm>
          <a:prstGeom prst="rect">
            <a:avLst/>
          </a:prstGeom>
          <a:noFill/>
        </p:spPr>
        <p:txBody>
          <a:bodyPr wrap="none" rtlCol="0">
            <a:spAutoFit/>
          </a:bodyPr>
          <a:lstStyle/>
          <a:p>
            <a:r>
              <a:rPr lang="en-GB" sz="2400" b="1" dirty="0">
                <a:solidFill>
                  <a:srgbClr val="AC238D"/>
                </a:solidFill>
              </a:rPr>
              <a:t>Lines</a:t>
            </a:r>
          </a:p>
        </p:txBody>
      </p:sp>
      <p:pic>
        <p:nvPicPr>
          <p:cNvPr id="5" name="Picture 4">
            <a:extLst>
              <a:ext uri="{FF2B5EF4-FFF2-40B4-BE49-F238E27FC236}">
                <a16:creationId xmlns:a16="http://schemas.microsoft.com/office/drawing/2014/main" id="{593C6928-43E7-4CCE-B325-C398B1E87324}"/>
              </a:ext>
            </a:extLst>
          </p:cNvPr>
          <p:cNvPicPr>
            <a:picLocks noChangeAspect="1"/>
          </p:cNvPicPr>
          <p:nvPr/>
        </p:nvPicPr>
        <p:blipFill>
          <a:blip r:embed="rId3"/>
          <a:stretch>
            <a:fillRect/>
          </a:stretch>
        </p:blipFill>
        <p:spPr>
          <a:xfrm>
            <a:off x="1834954" y="1473441"/>
            <a:ext cx="8522091" cy="4786574"/>
          </a:xfrm>
          <a:prstGeom prst="rect">
            <a:avLst/>
          </a:prstGeom>
        </p:spPr>
      </p:pic>
    </p:spTree>
    <p:extLst>
      <p:ext uri="{BB962C8B-B14F-4D97-AF65-F5344CB8AC3E}">
        <p14:creationId xmlns:p14="http://schemas.microsoft.com/office/powerpoint/2010/main" val="3690806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1639</Words>
  <Application>Microsoft Office PowerPoint</Application>
  <PresentationFormat>Widescreen</PresentationFormat>
  <Paragraphs>138</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Dorman</dc:creator>
  <cp:lastModifiedBy>Supi</cp:lastModifiedBy>
  <cp:revision>181</cp:revision>
  <dcterms:created xsi:type="dcterms:W3CDTF">2016-02-06T11:30:58Z</dcterms:created>
  <dcterms:modified xsi:type="dcterms:W3CDTF">2019-03-03T00:15:27Z</dcterms:modified>
  <cp:contentStatus/>
</cp:coreProperties>
</file>